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59"/>
  </p:notesMasterIdLst>
  <p:sldIdLst>
    <p:sldId id="256" r:id="rId2"/>
    <p:sldId id="283" r:id="rId3"/>
    <p:sldId id="273" r:id="rId4"/>
    <p:sldId id="285" r:id="rId5"/>
    <p:sldId id="274" r:id="rId6"/>
    <p:sldId id="279" r:id="rId7"/>
    <p:sldId id="271" r:id="rId8"/>
    <p:sldId id="305" r:id="rId9"/>
    <p:sldId id="318" r:id="rId10"/>
    <p:sldId id="284" r:id="rId11"/>
    <p:sldId id="298" r:id="rId12"/>
    <p:sldId id="275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7" r:id="rId21"/>
    <p:sldId id="309" r:id="rId22"/>
    <p:sldId id="308" r:id="rId23"/>
    <p:sldId id="307" r:id="rId24"/>
    <p:sldId id="299" r:id="rId25"/>
    <p:sldId id="300" r:id="rId26"/>
    <p:sldId id="287" r:id="rId27"/>
    <p:sldId id="288" r:id="rId28"/>
    <p:sldId id="286" r:id="rId29"/>
    <p:sldId id="306" r:id="rId30"/>
    <p:sldId id="302" r:id="rId31"/>
    <p:sldId id="303" r:id="rId32"/>
    <p:sldId id="319" r:id="rId33"/>
    <p:sldId id="320" r:id="rId34"/>
    <p:sldId id="321" r:id="rId35"/>
    <p:sldId id="322" r:id="rId36"/>
    <p:sldId id="278" r:id="rId37"/>
    <p:sldId id="323" r:id="rId38"/>
    <p:sldId id="280" r:id="rId39"/>
    <p:sldId id="324" r:id="rId40"/>
    <p:sldId id="281" r:id="rId41"/>
    <p:sldId id="282" r:id="rId42"/>
    <p:sldId id="310" r:id="rId43"/>
    <p:sldId id="311" r:id="rId44"/>
    <p:sldId id="312" r:id="rId45"/>
    <p:sldId id="313" r:id="rId46"/>
    <p:sldId id="260" r:id="rId47"/>
    <p:sldId id="261" r:id="rId48"/>
    <p:sldId id="262" r:id="rId49"/>
    <p:sldId id="314" r:id="rId50"/>
    <p:sldId id="269" r:id="rId51"/>
    <p:sldId id="315" r:id="rId52"/>
    <p:sldId id="316" r:id="rId53"/>
    <p:sldId id="317" r:id="rId54"/>
    <p:sldId id="266" r:id="rId55"/>
    <p:sldId id="267" r:id="rId56"/>
    <p:sldId id="257" r:id="rId57"/>
    <p:sldId id="268" r:id="rId58"/>
  </p:sldIdLst>
  <p:sldSz cx="9144000" cy="5143500" type="screen16x9"/>
  <p:notesSz cx="6858000" cy="9144000"/>
  <p:embeddedFontLst>
    <p:embeddedFont>
      <p:font typeface="Pacifico" pitchFamily="2" charset="77"/>
      <p:regular r:id="rId60"/>
    </p:embeddedFont>
    <p:embeddedFont>
      <p:font typeface="Roboto Slab" pitchFamily="2" charset="0"/>
      <p:regular r:id="rId61"/>
      <p:bold r:id="rId62"/>
    </p:embeddedFont>
    <p:embeddedFont>
      <p:font typeface="Source Sans Pro" panose="020B0503030403020204" pitchFamily="34" charset="0"/>
      <p:regular r:id="rId63"/>
      <p:bold r:id="rId64"/>
      <p:italic r:id="rId65"/>
      <p:boldItalic r:id="rId66"/>
    </p:embeddedFont>
    <p:embeddedFont>
      <p:font typeface="Source Sans Pro SemiBold" panose="020F050202020403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AAAA"/>
    <a:srgbClr val="121212"/>
    <a:srgbClr val="F7F7F7"/>
    <a:srgbClr val="4D5054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EC622-18A1-AF43-BF41-E26A169D6A79}" v="2203" dt="2022-08-03T19:59:24.350"/>
    <p1510:client id="{5DBC56C0-B285-4C1E-9B2C-7B1EAA6EAA75}" v="25" dt="2022-08-02T20:19:01.545"/>
    <p1510:client id="{893DD196-0BE7-4FDD-9BFA-E13D15DCB565}" v="6" dt="2022-08-03T14:20:37.364"/>
    <p1510:client id="{8D348A88-623F-494C-B017-5A69F308FEDB}" v="2010" dt="2022-08-03T14:25:51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4"/>
    <p:restoredTop sz="94762"/>
  </p:normalViewPr>
  <p:slideViewPr>
    <p:cSldViewPr snapToGrid="0">
      <p:cViewPr varScale="1">
        <p:scale>
          <a:sx n="139" d="100"/>
          <a:sy n="139" d="100"/>
        </p:scale>
        <p:origin x="192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0b2a3f230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0b2a3f230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0b2a3f23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0b2a3f23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227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0b2a3f23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0b2a3f23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0b2a3f23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0b2a3f23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0b2a3f23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0b2a3f23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03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0b2a3f23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0b2a3f23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494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0b2a3f23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0b2a3f23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31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0b2a3f23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0b2a3f23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667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example if time</a:t>
            </a:r>
          </a:p>
        </p:txBody>
      </p:sp>
    </p:spTree>
    <p:extLst>
      <p:ext uri="{BB962C8B-B14F-4D97-AF65-F5344CB8AC3E}">
        <p14:creationId xmlns:p14="http://schemas.microsoft.com/office/powerpoint/2010/main" val="340124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example if time</a:t>
            </a:r>
          </a:p>
        </p:txBody>
      </p:sp>
    </p:spTree>
    <p:extLst>
      <p:ext uri="{BB962C8B-B14F-4D97-AF65-F5344CB8AC3E}">
        <p14:creationId xmlns:p14="http://schemas.microsoft.com/office/powerpoint/2010/main" val="2981883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0b2a3f23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0b2a3f23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41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s://stackoverflow.com/advertisi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- Title Slide">
  <p:cSld name="CUSTOM_6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5750" y="3093500"/>
            <a:ext cx="9149700" cy="2049900"/>
          </a:xfrm>
          <a:prstGeom prst="rect">
            <a:avLst/>
          </a:prstGeom>
          <a:solidFill>
            <a:srgbClr val="2F3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DB4343"/>
              </a:solidFill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367" r="357"/>
          <a:stretch/>
        </p:blipFill>
        <p:spPr>
          <a:xfrm rot="10800000">
            <a:off x="-5548" y="3076825"/>
            <a:ext cx="9152823" cy="3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2486"/>
          <a:stretch/>
        </p:blipFill>
        <p:spPr>
          <a:xfrm>
            <a:off x="5705875" y="1797500"/>
            <a:ext cx="3244275" cy="316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>
            <a:hlinkClick r:id="rId4"/>
          </p:cNvPr>
          <p:cNvSpPr/>
          <p:nvPr/>
        </p:nvSpPr>
        <p:spPr>
          <a:xfrm>
            <a:off x="495525" y="4537475"/>
            <a:ext cx="1233900" cy="254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stackoverflow.com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7775" y="398750"/>
            <a:ext cx="1657404" cy="32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"/>
          <p:cNvCxnSpPr/>
          <p:nvPr/>
        </p:nvCxnSpPr>
        <p:spPr>
          <a:xfrm>
            <a:off x="473025" y="1008325"/>
            <a:ext cx="17124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77025" y="3617975"/>
            <a:ext cx="3757500" cy="73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469675" y="1262250"/>
            <a:ext cx="5357400" cy="135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700"/>
              <a:buFont typeface="Roboto Slab"/>
              <a:buNone/>
              <a:defRPr sz="2700" b="1">
                <a:solidFill>
                  <a:srgbClr val="2F333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- Section Slide - Grey">
  <p:cSld name="CUSTOM_7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5750" y="1097525"/>
            <a:ext cx="9149700" cy="4046100"/>
          </a:xfrm>
          <a:prstGeom prst="rect">
            <a:avLst/>
          </a:prstGeom>
          <a:solidFill>
            <a:srgbClr val="2F3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B4343"/>
              </a:solidFill>
            </a:endParaRPr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367" r="357"/>
          <a:stretch/>
        </p:blipFill>
        <p:spPr>
          <a:xfrm rot="10800000">
            <a:off x="-5548" y="1079200"/>
            <a:ext cx="9152823" cy="3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75" y="398750"/>
            <a:ext cx="1657404" cy="3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491700" y="3493225"/>
            <a:ext cx="5203200" cy="7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Slab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91686" y="4256425"/>
            <a:ext cx="5203200" cy="3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Slab"/>
              <a:buNone/>
              <a:defRPr sz="24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- Content Slide">
  <p:cSld name="CUSTOM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90100" y="536925"/>
            <a:ext cx="5797200" cy="39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83300" y="1198575"/>
            <a:ext cx="8071200" cy="312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400"/>
              <a:buFont typeface="Source Sans Pro"/>
              <a:buChar char="●"/>
              <a:defRPr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400"/>
              <a:buFont typeface="Source Sans Pro"/>
              <a:buChar char="○"/>
              <a:defRPr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200"/>
              <a:buFont typeface="Source Sans Pro"/>
              <a:buChar char="■"/>
              <a:defRPr sz="12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200"/>
              <a:buFont typeface="Source Sans Pro"/>
              <a:buChar char="●"/>
              <a:defRPr sz="12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○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■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●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○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■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- Content Slide: 3-column Picture Layout">
  <p:cSld name="CUSTOM_5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90100" y="536925"/>
            <a:ext cx="5797200" cy="39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490100" y="2913375"/>
            <a:ext cx="2325900" cy="2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3504449" y="2913375"/>
            <a:ext cx="2325900" cy="2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3"/>
          </p:nvPr>
        </p:nvSpPr>
        <p:spPr>
          <a:xfrm>
            <a:off x="6518775" y="2913375"/>
            <a:ext cx="2325900" cy="2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4"/>
          </p:nvPr>
        </p:nvSpPr>
        <p:spPr>
          <a:xfrm>
            <a:off x="483300" y="3382175"/>
            <a:ext cx="2325900" cy="15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●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○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■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●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●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3504449" y="3382175"/>
            <a:ext cx="2325900" cy="15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●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○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■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●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●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6518775" y="3382175"/>
            <a:ext cx="2325900" cy="15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●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○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■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●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●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7"/>
          </p:nvPr>
        </p:nvSpPr>
        <p:spPr>
          <a:xfrm>
            <a:off x="490100" y="286200"/>
            <a:ext cx="3221700" cy="15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- Content Slide: 4-column Picture Layout">
  <p:cSld name="CUSTOM_5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490100" y="536925"/>
            <a:ext cx="5797200" cy="39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483300" y="2410000"/>
            <a:ext cx="1733100" cy="2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2"/>
          </p:nvPr>
        </p:nvSpPr>
        <p:spPr>
          <a:xfrm>
            <a:off x="2655625" y="2410000"/>
            <a:ext cx="1733100" cy="2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4818000" y="2405375"/>
            <a:ext cx="1733100" cy="2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4"/>
          </p:nvPr>
        </p:nvSpPr>
        <p:spPr>
          <a:xfrm>
            <a:off x="6980375" y="2405375"/>
            <a:ext cx="1733100" cy="2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5"/>
          </p:nvPr>
        </p:nvSpPr>
        <p:spPr>
          <a:xfrm>
            <a:off x="477025" y="2957675"/>
            <a:ext cx="1733100" cy="15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●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○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■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●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●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6"/>
          </p:nvPr>
        </p:nvSpPr>
        <p:spPr>
          <a:xfrm>
            <a:off x="2652975" y="2962300"/>
            <a:ext cx="1733100" cy="15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●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○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■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●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●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7"/>
          </p:nvPr>
        </p:nvSpPr>
        <p:spPr>
          <a:xfrm>
            <a:off x="4818000" y="2957675"/>
            <a:ext cx="1733100" cy="15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●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○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■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●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●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8"/>
          </p:nvPr>
        </p:nvSpPr>
        <p:spPr>
          <a:xfrm>
            <a:off x="6980375" y="2957675"/>
            <a:ext cx="1733100" cy="15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●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100"/>
              <a:buFont typeface="Source Sans Pro"/>
              <a:buChar char="○"/>
              <a:defRPr sz="11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■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●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●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○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800"/>
              <a:buFont typeface="Source Sans Pro"/>
              <a:buChar char="■"/>
              <a:defRPr sz="8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9"/>
          </p:nvPr>
        </p:nvSpPr>
        <p:spPr>
          <a:xfrm>
            <a:off x="490100" y="286200"/>
            <a:ext cx="3221700" cy="15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3434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- Blank Slide">
  <p:cSld name="CUSTOM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- Thank You Slide">
  <p:cSld name="CUSTOM_6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-5750" y="3093500"/>
            <a:ext cx="9149700" cy="2049900"/>
          </a:xfrm>
          <a:prstGeom prst="rect">
            <a:avLst/>
          </a:prstGeom>
          <a:solidFill>
            <a:srgbClr val="2F33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DB4343"/>
              </a:solidFill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 l="367" r="357"/>
          <a:stretch/>
        </p:blipFill>
        <p:spPr>
          <a:xfrm rot="10800000">
            <a:off x="-5548" y="3076825"/>
            <a:ext cx="9152823" cy="3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2486"/>
          <a:stretch/>
        </p:blipFill>
        <p:spPr>
          <a:xfrm>
            <a:off x="5705875" y="1797500"/>
            <a:ext cx="3244275" cy="316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775" y="398750"/>
            <a:ext cx="1657404" cy="3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496898" y="1710150"/>
            <a:ext cx="8205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222326"/>
                </a:solidFill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 sz="4000" b="1">
              <a:solidFill>
                <a:srgbClr val="222326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496900" y="4026325"/>
            <a:ext cx="3757500" cy="73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5FBE-5BBB-418B-943E-F1361F92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2A63-41EF-4902-9939-A441B9C0D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5BBF-D2F6-4EE1-89DA-0355C79C2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70A8-14DE-412F-BB4E-4EEA7A064D6B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83B18-A9DF-47BE-B60B-EE39BFFA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E7EFF-D542-41F3-A4CD-944CEA16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202D-295B-40F0-9070-CACF0D78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5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873F-C1D0-4783-8F5B-6C90604A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710F1-A661-4C5C-B0EC-0B575AA8F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E31AD-0F2E-4C73-B739-45FFE44E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266BF-6839-40B5-99AB-D4B6B76D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70A8-14DE-412F-BB4E-4EEA7A064D6B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D119A-0BEB-43DB-BD67-4DC39E69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C00D3-380E-4F53-A84B-45FCFCE1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2202D-295B-40F0-9070-CACF0D78C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2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90100" y="536925"/>
            <a:ext cx="57972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48024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83300" y="1198575"/>
            <a:ext cx="80712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400"/>
              <a:buFont typeface="Source Sans Pro"/>
              <a:buChar char="●"/>
              <a:defRPr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400"/>
              <a:buFont typeface="Source Sans Pro"/>
              <a:buChar char="○"/>
              <a:defRPr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200"/>
              <a:buFont typeface="Source Sans Pro"/>
              <a:buChar char="■"/>
              <a:defRPr sz="12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200"/>
              <a:buFont typeface="Source Sans Pro"/>
              <a:buChar char="●"/>
              <a:defRPr sz="12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○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■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●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○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3337"/>
              </a:buClr>
              <a:buSzPts val="1000"/>
              <a:buFont typeface="Source Sans Pro"/>
              <a:buChar char="■"/>
              <a:defRPr sz="1000">
                <a:solidFill>
                  <a:srgbClr val="2F333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  <p:sldLayoutId id="2147483657" r:id="rId5"/>
    <p:sldLayoutId id="2147483659" r:id="rId6"/>
    <p:sldLayoutId id="2147483660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odinghorror.com/who-needs-stored-procedures-anyway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sqltips.com/sqlservertip/7108/sql-server-indirect-checkpoints-why-enable/" TargetMode="External"/><Relationship Id="rId2" Type="http://schemas.openxmlformats.org/officeDocument/2006/relationships/hyperlink" Target="https://www.sqlskills.com/blogs/kimberly/transaction-log-vlfs-too-many-or-too-few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m2.co/2019/10/what-the-heck-is-accelerated-database-recovery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477025" y="3617975"/>
            <a:ext cx="3757500" cy="73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Taryn Pratt  /  Andy Mallon  /  Aaron Bertrand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EightKB</a:t>
            </a:r>
            <a:r>
              <a:rPr lang="en" dirty="0"/>
              <a:t> : 2022-08-03</a:t>
            </a:r>
            <a:endParaRPr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474644" y="1272189"/>
            <a:ext cx="6582138" cy="13478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600" b="0"/>
              <a:t>Lessons Learned at Stack Overflow : </a:t>
            </a:r>
            <a:br>
              <a:rPr lang="en-US" sz="2600" b="0"/>
            </a:br>
            <a:r>
              <a:rPr lang="en-US" sz="2600" b="0"/>
              <a:t>Availability Groups at Scale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91700" y="3493225"/>
            <a:ext cx="5203200" cy="7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Observability &amp; Performance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491686" y="4256425"/>
            <a:ext cx="5203200" cy="3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keep the lights 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53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91700" y="3493225"/>
            <a:ext cx="5203200" cy="7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Observability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67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5589-69FA-CAA6-9A5B-BC21A79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OpServer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7E5E3-2EF1-3C4E-417C-007CF792F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(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Opserver</a:t>
            </a:r>
            <a:r>
              <a:rPr lang="en-US" dirty="0"/>
              <a:t>)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For what: </a:t>
            </a:r>
          </a:p>
          <a:p>
            <a:pPr lvl="1"/>
            <a:r>
              <a:rPr lang="en-US" dirty="0"/>
              <a:t>High-level and detailed resource usage</a:t>
            </a:r>
          </a:p>
          <a:p>
            <a:pPr lvl="1"/>
            <a:r>
              <a:rPr lang="en-US" dirty="0"/>
              <a:t>Availability Groups configuration and status</a:t>
            </a:r>
          </a:p>
          <a:p>
            <a:pPr lvl="1"/>
            <a:r>
              <a:rPr lang="en-US" dirty="0"/>
              <a:t>Status for other services</a:t>
            </a:r>
          </a:p>
          <a:p>
            <a:pPr lvl="1"/>
            <a:r>
              <a:rPr lang="en-US" dirty="0"/>
              <a:t>Top / active queries</a:t>
            </a:r>
          </a:p>
          <a:p>
            <a:pPr lvl="1"/>
            <a:r>
              <a:rPr lang="en-US" dirty="0"/>
              <a:t>Exceptions</a:t>
            </a:r>
          </a:p>
          <a:p>
            <a:r>
              <a:rPr lang="en-US" dirty="0"/>
              <a:t>Why? Better visibility than SSMS / SQL Sentry</a:t>
            </a:r>
          </a:p>
        </p:txBody>
      </p:sp>
    </p:spTree>
    <p:extLst>
      <p:ext uri="{BB962C8B-B14F-4D97-AF65-F5344CB8AC3E}">
        <p14:creationId xmlns:p14="http://schemas.microsoft.com/office/powerpoint/2010/main" val="101329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gh-level server metrics in OpServer">
            <a:extLst>
              <a:ext uri="{FF2B5EF4-FFF2-40B4-BE49-F238E27FC236}">
                <a16:creationId xmlns:a16="http://schemas.microsoft.com/office/drawing/2014/main" id="{C3D2B39B-655B-914F-E55C-235419EE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9060"/>
            <a:ext cx="9144000" cy="57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22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ick AG status in OpServer">
            <a:extLst>
              <a:ext uri="{FF2B5EF4-FFF2-40B4-BE49-F238E27FC236}">
                <a16:creationId xmlns:a16="http://schemas.microsoft.com/office/drawing/2014/main" id="{9CB864B4-6EFA-720F-5E74-5E57F8CF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4597"/>
            <a:ext cx="9144000" cy="5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 SQL in OpServer">
            <a:extLst>
              <a:ext uri="{FF2B5EF4-FFF2-40B4-BE49-F238E27FC236}">
                <a16:creationId xmlns:a16="http://schemas.microsoft.com/office/drawing/2014/main" id="{B1D35AA5-0C9F-4B6A-E347-3433B202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40781"/>
            <a:ext cx="9144001" cy="64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5589-69FA-CAA6-9A5B-BC21A79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AMtwo’s</a:t>
            </a:r>
            <a:r>
              <a:rPr lang="en-US" dirty="0"/>
              <a:t> dba-database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7E5E3-2EF1-3C4E-417C-007CF792F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(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amtwo</a:t>
            </a:r>
            <a:r>
              <a:rPr lang="en-US" dirty="0"/>
              <a:t>/dba-database)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For what: Availability Group latency and other diagnostics</a:t>
            </a:r>
          </a:p>
          <a:p>
            <a:r>
              <a:rPr lang="en-US" dirty="0"/>
              <a:t>Why? I’m too lazy to memorize these joins</a:t>
            </a:r>
          </a:p>
        </p:txBody>
      </p:sp>
    </p:spTree>
    <p:extLst>
      <p:ext uri="{BB962C8B-B14F-4D97-AF65-F5344CB8AC3E}">
        <p14:creationId xmlns:p14="http://schemas.microsoft.com/office/powerpoint/2010/main" val="1483080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dy did the joins for us">
            <a:extLst>
              <a:ext uri="{FF2B5EF4-FFF2-40B4-BE49-F238E27FC236}">
                <a16:creationId xmlns:a16="http://schemas.microsoft.com/office/drawing/2014/main" id="{E726697A-5CA0-1575-4E13-03270F18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00646"/>
            <a:ext cx="9144000" cy="394220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9EF1AB7-6A1F-3D47-C6C2-0949A601897C}"/>
              </a:ext>
            </a:extLst>
          </p:cNvPr>
          <p:cNvSpPr/>
          <p:nvPr/>
        </p:nvSpPr>
        <p:spPr>
          <a:xfrm>
            <a:off x="283464" y="3575304"/>
            <a:ext cx="3886200" cy="113385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786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5589-69FA-CAA6-9A5B-BC21A79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Sentry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7E5E3-2EF1-3C4E-417C-007CF792F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(</a:t>
            </a:r>
            <a:r>
              <a:rPr lang="en-US" dirty="0" err="1"/>
              <a:t>sentryone.com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For what: actionable alerts, post-incident analysis</a:t>
            </a:r>
          </a:p>
          <a:p>
            <a:r>
              <a:rPr lang="en-US" dirty="0"/>
              <a:t>Why? highly configurable, great dashboard &amp; drill-through</a:t>
            </a:r>
          </a:p>
          <a:p>
            <a:r>
              <a:rPr lang="en-US" dirty="0"/>
              <a:t>Downside: Some features not supported (e.g. DAGs)</a:t>
            </a:r>
          </a:p>
        </p:txBody>
      </p:sp>
    </p:spTree>
    <p:extLst>
      <p:ext uri="{BB962C8B-B14F-4D97-AF65-F5344CB8AC3E}">
        <p14:creationId xmlns:p14="http://schemas.microsoft.com/office/powerpoint/2010/main" val="2146965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QL Sentry">
            <a:extLst>
              <a:ext uri="{FF2B5EF4-FFF2-40B4-BE49-F238E27FC236}">
                <a16:creationId xmlns:a16="http://schemas.microsoft.com/office/drawing/2014/main" id="{A2A86C41-0C8B-423A-773F-0904129A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CAA2C-3A96-4BA3-CD0C-683C9DB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We?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C1BCF-41A9-7BE7-DF0E-844330995E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/>
              <a:t>Taryn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5D8F7F-A26C-613D-A917-F7F25870DCE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algn="ctr"/>
            <a:r>
              <a:rPr lang="en-US"/>
              <a:t>Andy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B8D209-6ABA-EE3E-E4D3-5923D9CF707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algn="ctr"/>
            <a:r>
              <a:rPr lang="en-US"/>
              <a:t>Aaron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92FC8E-A58D-A26C-772D-DB33DC46B56E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Senior PM @ Microsoft</a:t>
            </a:r>
          </a:p>
          <a:p>
            <a:pPr>
              <a:lnSpc>
                <a:spcPct val="114999"/>
              </a:lnSpc>
            </a:pPr>
            <a:r>
              <a:rPr lang="en-US" dirty="0"/>
              <a:t>Ex-Staff DBRE @ Stack Overflow</a:t>
            </a:r>
          </a:p>
          <a:p>
            <a:pPr>
              <a:lnSpc>
                <a:spcPct val="114999"/>
              </a:lnSpc>
            </a:pPr>
            <a:r>
              <a:rPr lang="en-US" dirty="0"/>
              <a:t>PIVOT connoisseur</a:t>
            </a:r>
          </a:p>
          <a:p>
            <a:pPr>
              <a:lnSpc>
                <a:spcPct val="114999"/>
              </a:lnSpc>
            </a:pPr>
            <a:r>
              <a:rPr lang="en-US" dirty="0"/>
              <a:t>she/her</a:t>
            </a:r>
          </a:p>
          <a:p>
            <a:pPr marL="1587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9E18F3-6657-CA56-53A1-AA85C234197B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r>
              <a:rPr lang="en-US" dirty="0"/>
              <a:t>Staff DBRE @ Stack Overflow</a:t>
            </a:r>
          </a:p>
          <a:p>
            <a:r>
              <a:rPr lang="en-US" dirty="0"/>
              <a:t>Microsoft MVP since 2017</a:t>
            </a:r>
          </a:p>
          <a:p>
            <a:r>
              <a:rPr lang="en-US" dirty="0"/>
              <a:t>Lazy &amp; Impatient</a:t>
            </a:r>
          </a:p>
          <a:p>
            <a:r>
              <a:rPr lang="en-US" dirty="0"/>
              <a:t>he/him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6611F7-04E2-A0D2-4373-32711D860AE6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6382512" y="3382175"/>
            <a:ext cx="2560319" cy="1516200"/>
          </a:xfrm>
        </p:spPr>
        <p:txBody>
          <a:bodyPr/>
          <a:lstStyle/>
          <a:p>
            <a:r>
              <a:rPr lang="en-US" dirty="0"/>
              <a:t>Staff DBRE @ Stack Overflow</a:t>
            </a:r>
          </a:p>
          <a:p>
            <a:r>
              <a:rPr lang="en-US" dirty="0"/>
              <a:t>25-time Microsoft MVP</a:t>
            </a:r>
          </a:p>
          <a:p>
            <a:r>
              <a:rPr lang="en-US" dirty="0"/>
              <a:t>Old Canadian with many opinions</a:t>
            </a:r>
          </a:p>
          <a:p>
            <a:r>
              <a:rPr lang="en-US" dirty="0"/>
              <a:t>he/him</a:t>
            </a:r>
          </a:p>
          <a:p>
            <a:endParaRPr lang="en-US" dirty="0"/>
          </a:p>
        </p:txBody>
      </p:sp>
      <p:pic>
        <p:nvPicPr>
          <p:cNvPr id="2050" name="Picture 2" descr="Your profile picture">
            <a:extLst>
              <a:ext uri="{FF2B5EF4-FFF2-40B4-BE49-F238E27FC236}">
                <a16:creationId xmlns:a16="http://schemas.microsoft.com/office/drawing/2014/main" id="{035EDEB9-5307-27BC-E0AE-8D1ACEBED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07" y="1499594"/>
            <a:ext cx="1189482" cy="1189482"/>
          </a:xfrm>
          <a:prstGeom prst="flowChartAlternateProcess">
            <a:avLst/>
          </a:prstGeom>
          <a:noFill/>
          <a:ln w="4762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5A767B-AB2F-201C-C569-FBBB4A40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121" y="1500101"/>
            <a:ext cx="1188974" cy="1188974"/>
          </a:xfrm>
          <a:prstGeom prst="flowChartAlternateProcess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18122E-76C9-AAB7-071F-794C4230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26" y="1499594"/>
            <a:ext cx="1189483" cy="1189483"/>
          </a:xfrm>
          <a:prstGeom prst="flowChartAlternateProcess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16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uiExpand="1" build="p"/>
      <p:bldP spid="7" grpId="0" uiExpand="1" build="p"/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5589-69FA-CAA6-9A5B-BC21A79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7E5E3-2EF1-3C4E-417C-007CF792F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(</a:t>
            </a:r>
            <a:r>
              <a:rPr lang="en-US" dirty="0" err="1"/>
              <a:t>signalfx.com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For what: hardware/OS (storage/network), app-specific dashboards</a:t>
            </a:r>
          </a:p>
          <a:p>
            <a:r>
              <a:rPr lang="en-US" dirty="0"/>
              <a:t>Why? Easy-to-configure dashboards, used wider than just DBRE</a:t>
            </a:r>
          </a:p>
        </p:txBody>
      </p:sp>
    </p:spTree>
    <p:extLst>
      <p:ext uri="{BB962C8B-B14F-4D97-AF65-F5344CB8AC3E}">
        <p14:creationId xmlns:p14="http://schemas.microsoft.com/office/powerpoint/2010/main" val="2262145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oooooorrrring">
            <a:extLst>
              <a:ext uri="{FF2B5EF4-FFF2-40B4-BE49-F238E27FC236}">
                <a16:creationId xmlns:a16="http://schemas.microsoft.com/office/drawing/2014/main" id="{75B10D9D-7F8F-C781-F29D-8DEEE488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5" y="0"/>
            <a:ext cx="8484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E6C7-C66E-3453-FBE5-F5690FE6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Internal Data /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0443D-B324-D2C1-87C5-2CF37AD97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HAProxyLogs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what? Write traffic data to a database async</a:t>
            </a:r>
          </a:p>
          <a:p>
            <a:pPr lvl="1"/>
            <a:r>
              <a:rPr lang="en-US" dirty="0"/>
              <a:t>Why? To investigate site instability issues</a:t>
            </a:r>
          </a:p>
        </p:txBody>
      </p:sp>
    </p:spTree>
    <p:extLst>
      <p:ext uri="{BB962C8B-B14F-4D97-AF65-F5344CB8AC3E}">
        <p14:creationId xmlns:p14="http://schemas.microsoft.com/office/powerpoint/2010/main" val="4249925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5589-69FA-CAA6-9A5B-BC21A79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Datadog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7E5E3-2EF1-3C4E-417C-007CF792F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(</a:t>
            </a:r>
            <a:r>
              <a:rPr lang="en-US" dirty="0" err="1"/>
              <a:t>datadoghq.com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Currently in PoC – primarily to reduce observability sprawl</a:t>
            </a:r>
          </a:p>
          <a:p>
            <a:r>
              <a:rPr lang="en-US" dirty="0"/>
              <a:t>Already paying off</a:t>
            </a:r>
          </a:p>
        </p:txBody>
      </p:sp>
    </p:spTree>
    <p:extLst>
      <p:ext uri="{BB962C8B-B14F-4D97-AF65-F5344CB8AC3E}">
        <p14:creationId xmlns:p14="http://schemas.microsoft.com/office/powerpoint/2010/main" val="1934083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91700" y="3493225"/>
            <a:ext cx="5203200" cy="7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Minimizing Database Load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6350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06E4-B19E-EC16-F002-308B3BC5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Database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0D46-28FD-E994-0891-0809F8088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300" y="1198574"/>
            <a:ext cx="8071200" cy="3666033"/>
          </a:xfrm>
        </p:spPr>
        <p:txBody>
          <a:bodyPr/>
          <a:lstStyle/>
          <a:p>
            <a:r>
              <a:rPr lang="en-US" dirty="0"/>
              <a:t>Readable Secondaries</a:t>
            </a:r>
          </a:p>
          <a:p>
            <a:pPr lvl="1"/>
            <a:r>
              <a:rPr lang="en-US" dirty="0"/>
              <a:t>Can be seen as the </a:t>
            </a:r>
            <a:r>
              <a:rPr lang="en-US" dirty="0" err="1"/>
              <a:t>tempdb</a:t>
            </a:r>
            <a:r>
              <a:rPr lang="en-US" dirty="0"/>
              <a:t> (or porta-potty) of your WSFC</a:t>
            </a:r>
          </a:p>
          <a:p>
            <a:pPr lvl="1"/>
            <a:r>
              <a:rPr lang="en-US" dirty="0"/>
              <a:t>“Just throw all read activity at the secondary” only works to a point</a:t>
            </a:r>
          </a:p>
          <a:p>
            <a:pPr lvl="1"/>
            <a:r>
              <a:rPr lang="en-US" dirty="0"/>
              <a:t>Resources and concurrency are limited there, too</a:t>
            </a:r>
          </a:p>
          <a:p>
            <a:pPr lvl="1"/>
            <a:r>
              <a:rPr lang="en-US" dirty="0"/>
              <a:t>Maintaining concurrent versions gets expensive quickly &amp; affect primary/logging </a:t>
            </a:r>
          </a:p>
          <a:p>
            <a:r>
              <a:rPr lang="en-US" dirty="0"/>
              <a:t>Redis</a:t>
            </a:r>
          </a:p>
          <a:p>
            <a:pPr lvl="1"/>
            <a:r>
              <a:rPr lang="en-US" dirty="0"/>
              <a:t>Mostly for best-effort read caching of things like lists, but not large content like posts</a:t>
            </a:r>
          </a:p>
          <a:p>
            <a:pPr lvl="1"/>
            <a:r>
              <a:rPr lang="en-US" dirty="0"/>
              <a:t>Sometimes to offload writes (e.g. drafts)</a:t>
            </a:r>
          </a:p>
          <a:p>
            <a:r>
              <a:rPr lang="en-US" dirty="0"/>
              <a:t>Elastic for searches</a:t>
            </a:r>
          </a:p>
          <a:p>
            <a:pPr lvl="1"/>
            <a:r>
              <a:rPr lang="en-US" dirty="0"/>
              <a:t>Things like full-text search can’t solve most searches</a:t>
            </a:r>
          </a:p>
          <a:p>
            <a:pPr lvl="1"/>
            <a:r>
              <a:rPr lang="en-US" dirty="0"/>
              <a:t>We have a lot of custom filters, like </a:t>
            </a:r>
            <a:r>
              <a:rPr lang="en-US" dirty="0" err="1"/>
              <a:t>is:question</a:t>
            </a:r>
            <a:r>
              <a:rPr lang="en-US" dirty="0"/>
              <a:t>, </a:t>
            </a:r>
            <a:r>
              <a:rPr lang="en-US" dirty="0" err="1"/>
              <a:t>has:answer</a:t>
            </a:r>
            <a:r>
              <a:rPr lang="en-US" dirty="0"/>
              <a:t>, etc. </a:t>
            </a:r>
          </a:p>
          <a:p>
            <a:r>
              <a:rPr lang="en-US" dirty="0"/>
              <a:t>CDN, </a:t>
            </a:r>
            <a:r>
              <a:rPr lang="en-US" dirty="0" err="1"/>
              <a:t>HAProxy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8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CD8CD3-0168-6BDD-BD5A-2C941521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" y="9145"/>
            <a:ext cx="86749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0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2EF3DB-635C-9400-292F-21D45B56A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2114"/>
            <a:ext cx="8659368" cy="51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4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5E020-BBCF-BFB4-E91A-7498CB04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04" y="0"/>
            <a:ext cx="8656696" cy="51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00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06E4-B19E-EC16-F002-308B3BC5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Database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0D46-28FD-E994-0891-0809F8088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300" y="1198574"/>
            <a:ext cx="8071200" cy="3666033"/>
          </a:xfrm>
        </p:spPr>
        <p:txBody>
          <a:bodyPr/>
          <a:lstStyle/>
          <a:p>
            <a:r>
              <a:rPr lang="en-US" dirty="0">
                <a:solidFill>
                  <a:srgbClr val="AAAAAA"/>
                </a:solidFill>
              </a:rPr>
              <a:t>Readable Secondaries</a:t>
            </a:r>
          </a:p>
          <a:p>
            <a:r>
              <a:rPr lang="en-US" dirty="0">
                <a:solidFill>
                  <a:srgbClr val="AAAAAA"/>
                </a:solidFill>
              </a:rPr>
              <a:t>Redis</a:t>
            </a:r>
          </a:p>
          <a:p>
            <a:r>
              <a:rPr lang="en-US" dirty="0">
                <a:solidFill>
                  <a:srgbClr val="AAAAAA"/>
                </a:solidFill>
              </a:rPr>
              <a:t>Elastic for searches</a:t>
            </a:r>
          </a:p>
          <a:p>
            <a:r>
              <a:rPr lang="en-US" dirty="0">
                <a:solidFill>
                  <a:srgbClr val="AAAAAA"/>
                </a:solidFill>
              </a:rPr>
              <a:t>CDN, </a:t>
            </a:r>
            <a:r>
              <a:rPr lang="en-US" dirty="0" err="1">
                <a:solidFill>
                  <a:srgbClr val="AAAAAA"/>
                </a:solidFill>
              </a:rPr>
              <a:t>HAProxy</a:t>
            </a:r>
            <a:r>
              <a:rPr lang="en-US" dirty="0">
                <a:solidFill>
                  <a:srgbClr val="AAAAAA"/>
                </a:solidFill>
              </a:rPr>
              <a:t>, etc.</a:t>
            </a:r>
          </a:p>
          <a:p>
            <a:r>
              <a:rPr lang="en-US" dirty="0"/>
              <a:t>Offload internal analysis to additional copies of the data</a:t>
            </a:r>
          </a:p>
          <a:p>
            <a:pPr lvl="1"/>
            <a:r>
              <a:rPr lang="en-US" dirty="0"/>
              <a:t>and in other forms / systems, e.g. snowflake</a:t>
            </a:r>
          </a:p>
          <a:p>
            <a:r>
              <a:rPr lang="en-US" dirty="0"/>
              <a:t>Async vs. Sync Secondaries</a:t>
            </a:r>
          </a:p>
          <a:p>
            <a:pPr lvl="1"/>
            <a:r>
              <a:rPr lang="en-US" dirty="0"/>
              <a:t>Trading safety to reduce latency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0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10C2-FD02-A5D4-16BC-93642D0F8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FBCA-9A48-2A8A-3937-549DB89F7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4CD411E-A260-C005-7B84-91FAAC74DCF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algn="ctr"/>
            <a:r>
              <a:rPr lang="en-US" dirty="0"/>
              <a:t>Observability &amp; Performance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B424EB-2C98-3DE8-5618-3F83641EBFE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817999" y="2405375"/>
            <a:ext cx="1797485" cy="244500"/>
          </a:xfrm>
        </p:spPr>
        <p:txBody>
          <a:bodyPr/>
          <a:lstStyle/>
          <a:p>
            <a:pPr algn="ctr"/>
            <a:r>
              <a:rPr lang="en-US" dirty="0"/>
              <a:t>Scalability Problems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6AF2D5E-3ADD-0C8C-2EC2-BFA3EC7BFBF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pPr algn="ctr"/>
            <a:r>
              <a:rPr lang="en-US" dirty="0"/>
              <a:t>Ask Us Anything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3D1E73-1959-5F4D-7FC7-61BDB48D4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6" y="2921400"/>
            <a:ext cx="1654227" cy="1654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3A5C67-0EC0-207C-2995-F4EDB2991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96" y="2571750"/>
            <a:ext cx="1792207" cy="2353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EB2B4B-0098-0059-4300-3DD75266D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695" y="2770468"/>
            <a:ext cx="1956092" cy="1956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D1AB27-F9FD-D674-F31C-ED4A7AADE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754" y="2820343"/>
            <a:ext cx="1856342" cy="18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56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06E4-B19E-EC16-F002-308B3BC5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Best Practices We Violate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0D46-28FD-E994-0891-0809F8088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prefix</a:t>
            </a:r>
          </a:p>
          <a:p>
            <a:pPr lvl="1"/>
            <a:r>
              <a:rPr lang="en-US" dirty="0"/>
              <a:t>App code avoids this to support many tenants</a:t>
            </a:r>
          </a:p>
          <a:p>
            <a:pPr lvl="1"/>
            <a:r>
              <a:rPr lang="en-US" dirty="0"/>
              <a:t>Downside: All tenants fight for slots in plan cache</a:t>
            </a:r>
          </a:p>
          <a:p>
            <a:endParaRPr lang="en-US" dirty="0"/>
          </a:p>
          <a:p>
            <a:r>
              <a:rPr lang="en-US" dirty="0"/>
              <a:t>Stored procedures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hlinkClick r:id="rId3"/>
              </a:rPr>
              <a:t>don’t use them</a:t>
            </a:r>
            <a:r>
              <a:rPr lang="en-US" dirty="0"/>
              <a:t> (Dapper)</a:t>
            </a:r>
          </a:p>
          <a:p>
            <a:pPr lvl="1"/>
            <a:r>
              <a:rPr lang="en-US" dirty="0"/>
              <a:t>Downside: reduces visibility and control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3023A4A-60D2-5BF8-99B1-B6AE9AAE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832" y="3192674"/>
            <a:ext cx="5660136" cy="150450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98235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06E4-B19E-EC16-F002-308B3BC5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Argue With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0D46-28FD-E994-0891-0809F8088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decade worth of optimizations to minimize page load time</a:t>
            </a:r>
          </a:p>
          <a:p>
            <a:r>
              <a:rPr lang="en-US" dirty="0"/>
              <a:t>Entire web app for </a:t>
            </a:r>
            <a:r>
              <a:rPr lang="en-US" u="sng" dirty="0"/>
              <a:t>all networks</a:t>
            </a:r>
            <a:r>
              <a:rPr lang="en-US" dirty="0"/>
              <a:t> runs on </a:t>
            </a:r>
            <a:r>
              <a:rPr lang="en-US" b="1" dirty="0"/>
              <a:t>NINE</a:t>
            </a:r>
            <a:r>
              <a:rPr lang="en-US" dirty="0"/>
              <a:t> web servers</a:t>
            </a:r>
          </a:p>
          <a:p>
            <a:pPr lvl="1"/>
            <a:r>
              <a:rPr lang="en-US" dirty="0"/>
              <a:t>Consistently &lt;= 10% CPU, 30% of 96GB memory</a:t>
            </a:r>
          </a:p>
          <a:p>
            <a:pPr lvl="1"/>
            <a:r>
              <a:rPr lang="en-US" dirty="0"/>
              <a:t>Page renders average 20ms </a:t>
            </a:r>
            <a:r>
              <a:rPr lang="en-US" b="1" dirty="0"/>
              <a:t>without caching</a:t>
            </a:r>
          </a:p>
          <a:p>
            <a:pPr lvl="1"/>
            <a:r>
              <a:rPr lang="en-US" dirty="0"/>
              <a:t>Serves 6K requests/sec, 2 billion page views per month</a:t>
            </a:r>
          </a:p>
          <a:p>
            <a:r>
              <a:rPr lang="en-US" dirty="0"/>
              <a:t>Public network (all sites) runs on </a:t>
            </a:r>
            <a:r>
              <a:rPr lang="en-US" b="1" dirty="0"/>
              <a:t>TWO</a:t>
            </a:r>
            <a:r>
              <a:rPr lang="en-US" dirty="0"/>
              <a:t> primary SQL Server instances</a:t>
            </a:r>
          </a:p>
          <a:p>
            <a:pPr lvl="1"/>
            <a:r>
              <a:rPr lang="en-US" dirty="0"/>
              <a:t>Consistently &lt;= 15% CPU, but all the memories</a:t>
            </a:r>
          </a:p>
        </p:txBody>
      </p:sp>
    </p:spTree>
    <p:extLst>
      <p:ext uri="{BB962C8B-B14F-4D97-AF65-F5344CB8AC3E}">
        <p14:creationId xmlns:p14="http://schemas.microsoft.com/office/powerpoint/2010/main" val="347087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F80BB1-21C7-1A26-03C4-5A6554B5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438" y="-91440"/>
            <a:ext cx="9337590" cy="5271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DB420B-44D1-D4D7-C2C3-BCD7709E1E62}"/>
              </a:ext>
            </a:extLst>
          </p:cNvPr>
          <p:cNvSpPr/>
          <p:nvPr/>
        </p:nvSpPr>
        <p:spPr>
          <a:xfrm>
            <a:off x="-120438" y="-91440"/>
            <a:ext cx="9337590" cy="5271516"/>
          </a:xfrm>
          <a:prstGeom prst="rect">
            <a:avLst/>
          </a:prstGeom>
          <a:solidFill>
            <a:schemeClr val="dk1">
              <a:alpha val="90355"/>
            </a:schemeClr>
          </a:solidFill>
          <a:ln>
            <a:solidFill>
              <a:schemeClr val="dk1">
                <a:shade val="50000"/>
                <a:alpha val="73922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A01922-AC6C-33B6-8936-6AC3309B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090" y="1786920"/>
            <a:ext cx="6648108" cy="1569660"/>
          </a:xfrm>
        </p:spPr>
        <p:txBody>
          <a:bodyPr/>
          <a:lstStyle/>
          <a:p>
            <a:pPr algn="ctr"/>
            <a:r>
              <a:rPr lang="en-US" sz="3200" b="1" dirty="0">
                <a:effectLst>
                  <a:glow rad="127000">
                    <a:srgbClr val="121212">
                      <a:alpha val="35000"/>
                    </a:srgbClr>
                  </a:glow>
                </a:effectLst>
              </a:rPr>
              <a:t>2 Billion Page Views Per Month</a:t>
            </a:r>
            <a:br>
              <a:rPr lang="en-US" sz="3200" b="1" dirty="0">
                <a:effectLst>
                  <a:glow rad="127000">
                    <a:srgbClr val="121212">
                      <a:alpha val="35000"/>
                    </a:srgbClr>
                  </a:glow>
                </a:effectLst>
              </a:rPr>
            </a:br>
            <a:br>
              <a:rPr lang="en-US" sz="3200" b="1" dirty="0">
                <a:effectLst>
                  <a:glow rad="127000">
                    <a:srgbClr val="121212">
                      <a:alpha val="35000"/>
                    </a:srgbClr>
                  </a:glow>
                </a:effectLst>
              </a:rPr>
            </a:br>
            <a:r>
              <a:rPr lang="en-US" sz="3200" dirty="0">
                <a:effectLst>
                  <a:glow rad="127000">
                    <a:srgbClr val="121212">
                      <a:alpha val="35000"/>
                    </a:srgbClr>
                  </a:glow>
                </a:effectLst>
              </a:rPr>
              <a:t>@</a:t>
            </a:r>
            <a:r>
              <a:rPr lang="en-US" sz="3200" b="1" dirty="0">
                <a:effectLst>
                  <a:glow rad="127000">
                    <a:srgbClr val="121212">
                      <a:alpha val="35000"/>
                    </a:srgbClr>
                  </a:glow>
                </a:effectLst>
              </a:rPr>
              <a:t> 20 Milliseconds Each </a:t>
            </a:r>
          </a:p>
        </p:txBody>
      </p:sp>
    </p:spTree>
    <p:extLst>
      <p:ext uri="{BB962C8B-B14F-4D97-AF65-F5344CB8AC3E}">
        <p14:creationId xmlns:p14="http://schemas.microsoft.com/office/powerpoint/2010/main" val="408387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06E4-B19E-EC16-F002-308B3BC5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Argue With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0D46-28FD-E994-0891-0809F8088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AAAAAA"/>
                </a:solidFill>
              </a:rPr>
              <a:t>A decade worth of optimizations to minimize page load time</a:t>
            </a:r>
          </a:p>
          <a:p>
            <a:r>
              <a:rPr lang="en-US" dirty="0">
                <a:solidFill>
                  <a:srgbClr val="AAAAAA"/>
                </a:solidFill>
              </a:rPr>
              <a:t>Entire web app for </a:t>
            </a:r>
            <a:r>
              <a:rPr lang="en-US" u="sng" dirty="0">
                <a:solidFill>
                  <a:srgbClr val="AAAAAA"/>
                </a:solidFill>
              </a:rPr>
              <a:t>all networks</a:t>
            </a:r>
            <a:r>
              <a:rPr lang="en-US" dirty="0">
                <a:solidFill>
                  <a:srgbClr val="AAAAAA"/>
                </a:solidFill>
              </a:rPr>
              <a:t> runs on </a:t>
            </a:r>
            <a:r>
              <a:rPr lang="en-US" b="1" dirty="0">
                <a:solidFill>
                  <a:srgbClr val="AAAAAA"/>
                </a:solidFill>
              </a:rPr>
              <a:t>NINE</a:t>
            </a:r>
            <a:r>
              <a:rPr lang="en-US" dirty="0">
                <a:solidFill>
                  <a:srgbClr val="AAAAAA"/>
                </a:solidFill>
              </a:rPr>
              <a:t> web servers</a:t>
            </a:r>
          </a:p>
          <a:p>
            <a:r>
              <a:rPr lang="en-US" dirty="0">
                <a:solidFill>
                  <a:srgbClr val="AAAAAA"/>
                </a:solidFill>
              </a:rPr>
              <a:t>Public network (all sites) runs on </a:t>
            </a:r>
            <a:r>
              <a:rPr lang="en-US" b="1" dirty="0">
                <a:solidFill>
                  <a:srgbClr val="AAAAAA"/>
                </a:solidFill>
              </a:rPr>
              <a:t>TWO</a:t>
            </a:r>
            <a:r>
              <a:rPr lang="en-US" dirty="0">
                <a:solidFill>
                  <a:srgbClr val="AAAAAA"/>
                </a:solidFill>
              </a:rPr>
              <a:t> primary SQL Server instances</a:t>
            </a:r>
          </a:p>
          <a:p>
            <a:r>
              <a:rPr lang="en-US" dirty="0"/>
              <a:t>Performance problems we’re chasing are usually </a:t>
            </a:r>
            <a:r>
              <a:rPr lang="en-US" i="1" dirty="0"/>
              <a:t>classes </a:t>
            </a:r>
            <a:r>
              <a:rPr lang="en-US" dirty="0"/>
              <a:t>of problems</a:t>
            </a:r>
          </a:p>
          <a:p>
            <a:pPr lvl="1"/>
            <a:r>
              <a:rPr lang="en-US" dirty="0"/>
              <a:t>Or simply not related to end users, the application, or volume</a:t>
            </a:r>
          </a:p>
        </p:txBody>
      </p:sp>
    </p:spTree>
    <p:extLst>
      <p:ext uri="{BB962C8B-B14F-4D97-AF65-F5344CB8AC3E}">
        <p14:creationId xmlns:p14="http://schemas.microsoft.com/office/powerpoint/2010/main" val="349969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91700" y="3493225"/>
            <a:ext cx="5203200" cy="7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Failover Kludge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359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1E1D-9E66-E5E8-CB8E-44F7B841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Normal Operation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D3CEC-2380-A033-60E6-A014073CA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Read/write activity goes to NY web servers</a:t>
            </a:r>
          </a:p>
          <a:p>
            <a:r>
              <a:rPr lang="en-US" dirty="0"/>
              <a:t>They read or write to or from:</a:t>
            </a:r>
          </a:p>
          <a:p>
            <a:pPr lvl="1"/>
            <a:r>
              <a:rPr lang="en-US" dirty="0"/>
              <a:t>NY primary</a:t>
            </a:r>
          </a:p>
          <a:p>
            <a:pPr lvl="1"/>
            <a:r>
              <a:rPr lang="en-US" dirty="0"/>
              <a:t>NY secondary</a:t>
            </a:r>
          </a:p>
          <a:p>
            <a:pPr lvl="1"/>
            <a:r>
              <a:rPr lang="en-US" dirty="0"/>
              <a:t>NY Redis/Elastic etc. </a:t>
            </a:r>
          </a:p>
        </p:txBody>
      </p:sp>
    </p:spTree>
    <p:extLst>
      <p:ext uri="{BB962C8B-B14F-4D97-AF65-F5344CB8AC3E}">
        <p14:creationId xmlns:p14="http://schemas.microsoft.com/office/powerpoint/2010/main" val="2492520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der normal activity, we read/write against web servers in NY, which read/write against databases in NY">
            <a:extLst>
              <a:ext uri="{FF2B5EF4-FFF2-40B4-BE49-F238E27FC236}">
                <a16:creationId xmlns:a16="http://schemas.microsoft.com/office/drawing/2014/main" id="{5A4B8B1E-0DA5-4F89-2CCE-1E0E2759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76" y="0"/>
            <a:ext cx="68244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35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1E1D-9E66-E5E8-CB8E-44F7B841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Patching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D3CEC-2380-A033-60E6-A014073CA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just point NY web servers to CO secondary</a:t>
            </a:r>
          </a:p>
        </p:txBody>
      </p:sp>
    </p:spTree>
    <p:extLst>
      <p:ext uri="{BB962C8B-B14F-4D97-AF65-F5344CB8AC3E}">
        <p14:creationId xmlns:p14="http://schemas.microsoft.com/office/powerpoint/2010/main" val="3595405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FBB337E-806C-5E41-A6DF-5F4E34CE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76" y="0"/>
            <a:ext cx="68244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50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1E1D-9E66-E5E8-CB8E-44F7B841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Patching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D3CEC-2380-A033-60E6-A014073CA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AAAAAA"/>
                </a:solidFill>
              </a:rPr>
              <a:t>We could just point NY web servers to CO secondary</a:t>
            </a:r>
          </a:p>
          <a:p>
            <a:r>
              <a:rPr lang="en-US" dirty="0"/>
              <a:t>Instead, we fail over the entire architecture</a:t>
            </a:r>
          </a:p>
          <a:p>
            <a:r>
              <a:rPr lang="en-US" dirty="0"/>
              <a:t>DNS sends requests to CO web servers, which are set to </a:t>
            </a:r>
            <a:r>
              <a:rPr lang="en-US" b="1" dirty="0"/>
              <a:t>only read</a:t>
            </a:r>
            <a:r>
              <a:rPr lang="en-US" dirty="0"/>
              <a:t> from:</a:t>
            </a:r>
          </a:p>
          <a:p>
            <a:pPr lvl="1"/>
            <a:r>
              <a:rPr lang="en-US" dirty="0"/>
              <a:t>CO replica</a:t>
            </a:r>
          </a:p>
          <a:p>
            <a:pPr lvl="1"/>
            <a:r>
              <a:rPr lang="en-US" dirty="0"/>
              <a:t>CO Redis/Elastic etc. </a:t>
            </a:r>
          </a:p>
        </p:txBody>
      </p:sp>
    </p:spTree>
    <p:extLst>
      <p:ext uri="{BB962C8B-B14F-4D97-AF65-F5344CB8AC3E}">
        <p14:creationId xmlns:p14="http://schemas.microsoft.com/office/powerpoint/2010/main" val="14132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91700" y="3493225"/>
            <a:ext cx="5203200" cy="7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491686" y="4256425"/>
            <a:ext cx="5203200" cy="3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Build It and Why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198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ring maintenance, instead of redirecting the NY web servers to CO databases, we make the entire data center HA, not just the databases. This way app/caching layers are still very close to the database.">
            <a:extLst>
              <a:ext uri="{FF2B5EF4-FFF2-40B4-BE49-F238E27FC236}">
                <a16:creationId xmlns:a16="http://schemas.microsoft.com/office/drawing/2014/main" id="{07499F23-8A4F-441C-DC25-501BC13E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76" y="0"/>
            <a:ext cx="6824448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0222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91700" y="3493225"/>
            <a:ext cx="5203200" cy="7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Scalability Problems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491686" y="4256425"/>
            <a:ext cx="5203200" cy="3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Many Databases Fit in an AG?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432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F5683-C700-41E4-9A99-D8BF881AA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99" y="536925"/>
            <a:ext cx="6858967" cy="397500"/>
          </a:xfrm>
        </p:spPr>
        <p:txBody>
          <a:bodyPr/>
          <a:lstStyle/>
          <a:p>
            <a:r>
              <a:rPr lang="en-US"/>
              <a:t>What happens when failing over an AG?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3C2C21-0A79-4E39-9311-D769902F1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00" y="1198574"/>
            <a:ext cx="8071200" cy="3497751"/>
          </a:xfrm>
        </p:spPr>
        <p:txBody>
          <a:bodyPr/>
          <a:lstStyle/>
          <a:p>
            <a:r>
              <a:rPr lang="en-US" sz="2000"/>
              <a:t>Transition Primary to Secondary</a:t>
            </a:r>
          </a:p>
          <a:p>
            <a:pPr lvl="1"/>
            <a:r>
              <a:rPr lang="en-US" sz="2000"/>
              <a:t>Stop allowing writes</a:t>
            </a:r>
          </a:p>
          <a:p>
            <a:pPr lvl="1"/>
            <a:r>
              <a:rPr lang="en-US" sz="2000"/>
              <a:t>Perform recovery to complete rollback or rollforward of all transactions</a:t>
            </a:r>
          </a:p>
          <a:p>
            <a:pPr lvl="1"/>
            <a:r>
              <a:rPr lang="en-US" sz="2000"/>
              <a:t>Begin accepting logs from the new Primary</a:t>
            </a:r>
          </a:p>
          <a:p>
            <a:r>
              <a:rPr lang="en-US" sz="2000"/>
              <a:t>Transition Secondary to Primary</a:t>
            </a:r>
          </a:p>
          <a:p>
            <a:pPr lvl="1"/>
            <a:r>
              <a:rPr lang="en-US" sz="2000"/>
              <a:t>Ensure transaction logs are completely redone</a:t>
            </a:r>
          </a:p>
          <a:p>
            <a:pPr lvl="1"/>
            <a:r>
              <a:rPr lang="en-US" sz="2000"/>
              <a:t>Begin allowing all transactions, including writes.</a:t>
            </a:r>
          </a:p>
          <a:p>
            <a:r>
              <a:rPr lang="en-US" sz="2000"/>
              <a:t>Usually all takes less than a minute.</a:t>
            </a:r>
          </a:p>
          <a:p>
            <a:pPr lvl="1"/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9621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ABFCB-A318-79CC-7BD2-A0EA5A9D2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776670"/>
            <a:ext cx="3271838" cy="836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F1104-86AA-474A-BFCE-D610F8A3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4838700" cy="994172"/>
          </a:xfrm>
        </p:spPr>
        <p:txBody>
          <a:bodyPr/>
          <a:lstStyle/>
          <a:p>
            <a:r>
              <a:rPr lang="en-US"/>
              <a:t>Failing over an AG </a:t>
            </a:r>
            <a:br>
              <a:rPr lang="en-US"/>
            </a:br>
            <a:r>
              <a:rPr lang="en-US"/>
              <a:t>with 380 databases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1F1CD-F2F3-4363-B937-EE2CAEF14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5062287" cy="3263504"/>
          </a:xfrm>
        </p:spPr>
        <p:txBody>
          <a:bodyPr/>
          <a:lstStyle/>
          <a:p>
            <a:r>
              <a:rPr lang="en-US" sz="2000"/>
              <a:t>CPU on Primary typically about 20%</a:t>
            </a:r>
          </a:p>
          <a:p>
            <a:r>
              <a:rPr lang="en-US" sz="2000"/>
              <a:t>CPU on read-only Secondary typically about 10%</a:t>
            </a:r>
          </a:p>
          <a:p>
            <a:r>
              <a:rPr lang="en-US" sz="2000"/>
              <a:t>During failover, CPU on both spikes to 100%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D54C5B98-9152-4252-A6F5-1604034B00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5"/>
          <a:stretch/>
        </p:blipFill>
        <p:spPr>
          <a:xfrm>
            <a:off x="6010275" y="336436"/>
            <a:ext cx="2524125" cy="4276370"/>
          </a:xfrm>
        </p:spPr>
      </p:pic>
    </p:spTree>
    <p:extLst>
      <p:ext uri="{BB962C8B-B14F-4D97-AF65-F5344CB8AC3E}">
        <p14:creationId xmlns:p14="http://schemas.microsoft.com/office/powerpoint/2010/main" val="328180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7A9F0-AC93-548C-501B-3BB5D139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776670"/>
            <a:ext cx="3271838" cy="836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F1104-86AA-474A-BFCE-D610F8A3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4838700" cy="994172"/>
          </a:xfrm>
        </p:spPr>
        <p:txBody>
          <a:bodyPr/>
          <a:lstStyle/>
          <a:p>
            <a:r>
              <a:rPr lang="en-US"/>
              <a:t>Failing over an AG </a:t>
            </a:r>
            <a:br>
              <a:rPr lang="en-US"/>
            </a:br>
            <a:r>
              <a:rPr lang="en-US"/>
              <a:t>with 380 databases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1F1CD-F2F3-4363-B937-EE2CAEF14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691063" cy="3263504"/>
          </a:xfrm>
        </p:spPr>
        <p:txBody>
          <a:bodyPr/>
          <a:lstStyle/>
          <a:p>
            <a:r>
              <a:rPr lang="en-US" sz="2000"/>
              <a:t>During failover, CPU on both spikes to 100%</a:t>
            </a:r>
          </a:p>
          <a:p>
            <a:r>
              <a:rPr lang="en-US" sz="2000"/>
              <a:t>After a couple of minutes, CPU on the now-former primary finally drops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D54C5B98-9152-4252-A6F5-1604034B00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4374"/>
          <a:stretch/>
        </p:blipFill>
        <p:spPr>
          <a:xfrm>
            <a:off x="5598400" y="336436"/>
            <a:ext cx="2916950" cy="4276370"/>
          </a:xfrm>
        </p:spPr>
      </p:pic>
    </p:spTree>
    <p:extLst>
      <p:ext uri="{BB962C8B-B14F-4D97-AF65-F5344CB8AC3E}">
        <p14:creationId xmlns:p14="http://schemas.microsoft.com/office/powerpoint/2010/main" val="934609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66A24-CE48-37BE-B38D-3BF245FC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89" y="3796587"/>
            <a:ext cx="3271838" cy="836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F1104-86AA-474A-BFCE-D610F8A3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3559066" cy="994172"/>
          </a:xfrm>
        </p:spPr>
        <p:txBody>
          <a:bodyPr/>
          <a:lstStyle/>
          <a:p>
            <a:r>
              <a:rPr lang="en-US"/>
              <a:t>Failing over an AG </a:t>
            </a:r>
            <a:br>
              <a:rPr lang="en-US"/>
            </a:br>
            <a:r>
              <a:rPr lang="en-US"/>
              <a:t>with 380 databases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1F1CD-F2F3-4363-B937-EE2CAEF14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691063" cy="3263504"/>
          </a:xfrm>
        </p:spPr>
        <p:txBody>
          <a:bodyPr/>
          <a:lstStyle/>
          <a:p>
            <a:r>
              <a:rPr lang="en-US" sz="2000"/>
              <a:t>After a couple of minutes, CPU on the now-former primary finally drops</a:t>
            </a:r>
          </a:p>
          <a:p>
            <a:endParaRPr lang="en-US" sz="2000"/>
          </a:p>
          <a:p>
            <a:r>
              <a:rPr lang="en-US" sz="2000"/>
              <a:t>CPU on new primary settles</a:t>
            </a:r>
          </a:p>
          <a:p>
            <a:r>
              <a:rPr lang="en-US" sz="2000"/>
              <a:t>CPU on former primary back to 100%</a:t>
            </a:r>
          </a:p>
          <a:p>
            <a:pPr lvl="1"/>
            <a:r>
              <a:rPr lang="en-US" sz="2000"/>
              <a:t>Ohno!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D54C5B98-9152-4252-A6F5-1604034B00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68662"/>
          <a:stretch/>
        </p:blipFill>
        <p:spPr>
          <a:xfrm>
            <a:off x="5202621" y="336436"/>
            <a:ext cx="3559066" cy="4276370"/>
          </a:xfrm>
        </p:spPr>
      </p:pic>
    </p:spTree>
    <p:extLst>
      <p:ext uri="{BB962C8B-B14F-4D97-AF65-F5344CB8AC3E}">
        <p14:creationId xmlns:p14="http://schemas.microsoft.com/office/powerpoint/2010/main" val="2748403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D54C5B98-9152-4252-A6F5-1604034B00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29638"/>
          <a:stretch/>
        </p:blipFill>
        <p:spPr>
          <a:xfrm>
            <a:off x="606954" y="336436"/>
            <a:ext cx="8001019" cy="427637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5ABCD0-14F2-2AD5-7DDF-F1E7EFC62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345" y="1532789"/>
            <a:ext cx="3271838" cy="8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42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1104-86AA-474A-BFCE-D610F8A3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Failing over an AG with 380 databases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1F1CD-F2F3-4363-B937-EE2CAEF14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Transitioning from Primary to Secondary takes ~45 minutes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D54C5B98-9152-4252-A6F5-1604034B00D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-93"/>
          <a:stretch/>
        </p:blipFill>
        <p:spPr>
          <a:xfrm>
            <a:off x="318365" y="1687946"/>
            <a:ext cx="8507269" cy="31937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21AEC0-CEDA-FB96-3591-CF399783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744" y="2921317"/>
            <a:ext cx="2346854" cy="59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4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7E41-AEFF-4097-A0B6-DC413D2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WTF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F6CD6-DF8C-47A9-884C-5FEC061E9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This behavior started after our upgrade to SQL Server 2019</a:t>
            </a:r>
          </a:p>
          <a:p>
            <a:pPr lvl="1"/>
            <a:r>
              <a:rPr lang="en-US" sz="2000"/>
              <a:t>No specific change was identified as responsible</a:t>
            </a:r>
          </a:p>
          <a:p>
            <a:pPr lvl="1"/>
            <a:r>
              <a:rPr lang="en-US" sz="2000"/>
              <a:t>Difficult to reproduce</a:t>
            </a:r>
          </a:p>
          <a:p>
            <a:endParaRPr lang="en-US" sz="2000"/>
          </a:p>
          <a:p>
            <a:r>
              <a:rPr lang="en-US" sz="2000"/>
              <a:t>Recovery (rollforward or rollback) of so many databases simultaneously seems to cause thread exhaustion</a:t>
            </a:r>
          </a:p>
          <a:p>
            <a:pPr lvl="1"/>
            <a:r>
              <a:rPr lang="en-US" sz="2000"/>
              <a:t>Even when the databases are not particularly busy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4125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9C106-5DB3-4EC4-B512-AF3215AE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make recovery faster?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576E4-B9A3-4AB9-B198-4D5B5491C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Optimize </a:t>
            </a:r>
            <a:r>
              <a:rPr lang="en-US" sz="2000" dirty="0">
                <a:hlinkClick r:id="rId2"/>
              </a:rPr>
              <a:t>number of Virtual Log Files (VLFs)</a:t>
            </a:r>
            <a:endParaRPr lang="en-US" sz="2000" dirty="0"/>
          </a:p>
          <a:p>
            <a:r>
              <a:rPr lang="en-US" sz="2000" dirty="0"/>
              <a:t>Enable </a:t>
            </a:r>
            <a:r>
              <a:rPr lang="en-US" sz="2000" dirty="0">
                <a:hlinkClick r:id="rId3"/>
              </a:rPr>
              <a:t>indirect checkpoint</a:t>
            </a:r>
            <a:endParaRPr lang="en-US" sz="2000" dirty="0"/>
          </a:p>
          <a:p>
            <a:r>
              <a:rPr lang="en-US" sz="2000" dirty="0"/>
              <a:t>Enable </a:t>
            </a:r>
            <a:r>
              <a:rPr lang="en-US" sz="2000" dirty="0">
                <a:hlinkClick r:id="rId4"/>
              </a:rPr>
              <a:t>Accelerated Database Recovery</a:t>
            </a:r>
            <a:r>
              <a:rPr lang="en-US" sz="2000" dirty="0"/>
              <a:t> (ADR)</a:t>
            </a:r>
          </a:p>
          <a:p>
            <a:endParaRPr lang="en-US" sz="2000" dirty="0"/>
          </a:p>
          <a:p>
            <a:r>
              <a:rPr lang="en-US" sz="2000" dirty="0"/>
              <a:t>We could add more cores, except</a:t>
            </a:r>
          </a:p>
          <a:p>
            <a:pPr lvl="1"/>
            <a:r>
              <a:rPr lang="en-US" sz="2000" dirty="0"/>
              <a:t>We’re running on physical boxes</a:t>
            </a:r>
            <a:endParaRPr lang="en-US" sz="2000"/>
          </a:p>
          <a:p>
            <a:pPr lvl="1"/>
            <a:r>
              <a:rPr lang="en-US" sz="2000" dirty="0"/>
              <a:t>CPU Utilization is low when we aren’t doing a failover</a:t>
            </a:r>
          </a:p>
          <a:p>
            <a:pPr lvl="1"/>
            <a:r>
              <a:rPr lang="en-US" sz="2000" dirty="0"/>
              <a:t>SQL Server Enterprise Edition licensing is not cheap</a:t>
            </a:r>
          </a:p>
        </p:txBody>
      </p:sp>
    </p:spTree>
    <p:extLst>
      <p:ext uri="{BB962C8B-B14F-4D97-AF65-F5344CB8AC3E}">
        <p14:creationId xmlns:p14="http://schemas.microsoft.com/office/powerpoint/2010/main" val="377294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5589-69FA-CAA6-9A5B-BC21A79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We Build It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7E5E3-2EF1-3C4E-417C-007CF792F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Stack Overflow launched in 2008</a:t>
            </a:r>
          </a:p>
          <a:p>
            <a:pPr>
              <a:lnSpc>
                <a:spcPct val="114999"/>
              </a:lnSpc>
            </a:pPr>
            <a:r>
              <a:rPr lang="en-US"/>
              <a:t>High scale with a small amount of infrastructure</a:t>
            </a:r>
          </a:p>
          <a:p>
            <a:pPr>
              <a:lnSpc>
                <a:spcPct val="114999"/>
              </a:lnSpc>
            </a:pPr>
            <a:r>
              <a:rPr lang="en-US"/>
              <a:t>Built for multi-tenancy – each site on the network has its own DB </a:t>
            </a:r>
          </a:p>
          <a:p>
            <a:pPr>
              <a:lnSpc>
                <a:spcPct val="114999"/>
              </a:lnSpc>
            </a:pPr>
            <a:r>
              <a:rPr lang="en-US"/>
              <a:t>"Performance is a feature"</a:t>
            </a:r>
          </a:p>
          <a:p>
            <a:pPr>
              <a:lnSpc>
                <a:spcPct val="114999"/>
              </a:lnSpc>
            </a:pPr>
            <a:r>
              <a:rPr lang="en-US"/>
              <a:t>Architecture is relatively simple</a:t>
            </a:r>
          </a:p>
        </p:txBody>
      </p:sp>
    </p:spTree>
    <p:extLst>
      <p:ext uri="{BB962C8B-B14F-4D97-AF65-F5344CB8AC3E}">
        <p14:creationId xmlns:p14="http://schemas.microsoft.com/office/powerpoint/2010/main" val="1130313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065D946-4EC8-9F17-1F40-3FDDBCB7AF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icture containing text, person, outdoor, person&#10;&#10;Description automatically generated">
            <a:extLst>
              <a:ext uri="{FF2B5EF4-FFF2-40B4-BE49-F238E27FC236}">
                <a16:creationId xmlns:a16="http://schemas.microsoft.com/office/drawing/2014/main" id="{C11972CF-C524-F6C1-139D-59D85C7EE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7" y="-30201"/>
            <a:ext cx="9199659" cy="52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25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F007-6974-44D5-A95D-DE7453C4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00" y="536925"/>
            <a:ext cx="6857184" cy="397500"/>
          </a:xfrm>
        </p:spPr>
        <p:txBody>
          <a:bodyPr/>
          <a:lstStyle/>
          <a:p>
            <a:r>
              <a:rPr lang="en-US"/>
              <a:t>Break up one large AG into several smaller 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4E0FE-F3CC-43A0-A3B2-CF9FAD1CF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Planned failovers can be done serially, and prevent CPU exhaustion</a:t>
            </a:r>
          </a:p>
          <a:p>
            <a:r>
              <a:rPr lang="en-US" sz="2000"/>
              <a:t>Moving a database between AGs on the same server is straightforward; does NOT require re-initialization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/>
              <a:t>Pause log backups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b="0" i="0">
                <a:effectLst/>
                <a:latin typeface="SFMono-Regular"/>
              </a:rPr>
              <a:t>[Primary] </a:t>
            </a:r>
            <a:r>
              <a:rPr lang="en-US" sz="1800" b="0" i="0">
                <a:solidFill>
                  <a:srgbClr val="0070C0"/>
                </a:solidFill>
                <a:effectLst/>
                <a:latin typeface="SFMono-Regular"/>
              </a:rPr>
              <a:t>ALTER AVAILABILITY GROUP </a:t>
            </a:r>
            <a:r>
              <a:rPr lang="en-US" sz="1800" b="0" i="0">
                <a:effectLst/>
                <a:latin typeface="SFMono-Regular"/>
              </a:rPr>
              <a:t>AG-1 </a:t>
            </a:r>
            <a:r>
              <a:rPr lang="en-US" sz="1800" b="0" i="0">
                <a:solidFill>
                  <a:srgbClr val="0070C0"/>
                </a:solidFill>
                <a:effectLst/>
                <a:latin typeface="SFMono-Regular"/>
              </a:rPr>
              <a:t>REMOVE DATABASE </a:t>
            </a:r>
            <a:r>
              <a:rPr lang="en-US" sz="1800" b="0" i="0" err="1">
                <a:effectLst/>
                <a:latin typeface="SFMono-Regular"/>
              </a:rPr>
              <a:t>MyDB</a:t>
            </a:r>
            <a:r>
              <a:rPr lang="en-US" sz="1800" b="0" i="0">
                <a:effectLst/>
                <a:latin typeface="SFMono-Regular"/>
              </a:rPr>
              <a:t>;</a:t>
            </a:r>
            <a:endParaRPr lang="en-US" sz="1800"/>
          </a:p>
          <a:p>
            <a:pPr marL="685800" lvl="1" indent="-342900">
              <a:buFont typeface="+mj-lt"/>
              <a:buAutoNum type="arabicPeriod"/>
            </a:pPr>
            <a:r>
              <a:rPr lang="en-US" sz="1800"/>
              <a:t>Wait for secondaries to reflect the change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b="0" i="0">
                <a:effectLst/>
                <a:latin typeface="SFMono-Regular"/>
              </a:rPr>
              <a:t>[Primary] </a:t>
            </a:r>
            <a:r>
              <a:rPr lang="en-US" sz="1800" b="0" i="0">
                <a:solidFill>
                  <a:srgbClr val="0070C0"/>
                </a:solidFill>
                <a:effectLst/>
                <a:latin typeface="SFMono-Regular"/>
              </a:rPr>
              <a:t>ALTER AVAILABILITY GROUP </a:t>
            </a:r>
            <a:r>
              <a:rPr lang="en-US" sz="1800" b="0" i="0">
                <a:effectLst/>
                <a:latin typeface="SFMono-Regular"/>
              </a:rPr>
              <a:t>AG-2 </a:t>
            </a:r>
            <a:r>
              <a:rPr lang="en-US" sz="1800" b="0" i="0">
                <a:solidFill>
                  <a:srgbClr val="0070C0"/>
                </a:solidFill>
                <a:effectLst/>
                <a:latin typeface="SFMono-Regular"/>
              </a:rPr>
              <a:t>ADD DATABASE </a:t>
            </a:r>
            <a:r>
              <a:rPr lang="en-US" sz="1800" b="0" i="0" err="1">
                <a:effectLst/>
                <a:latin typeface="SFMono-Regular"/>
              </a:rPr>
              <a:t>MyDB</a:t>
            </a:r>
            <a:r>
              <a:rPr lang="en-US" sz="1800" b="0" i="0">
                <a:effectLst/>
                <a:latin typeface="SFMono-Regular"/>
              </a:rPr>
              <a:t>;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b="0" i="0">
                <a:effectLst/>
                <a:latin typeface="SFMono-Regular"/>
              </a:rPr>
              <a:t>[Secondary] </a:t>
            </a:r>
            <a:r>
              <a:rPr lang="en-US" sz="1800" b="0" i="0">
                <a:solidFill>
                  <a:srgbClr val="0070C0"/>
                </a:solidFill>
                <a:effectLst/>
                <a:latin typeface="SFMono-Regular"/>
              </a:rPr>
              <a:t>ALTER DATABASE </a:t>
            </a:r>
            <a:r>
              <a:rPr lang="en-US" sz="1800" b="0" i="0" err="1">
                <a:effectLst/>
                <a:latin typeface="SFMono-Regular"/>
              </a:rPr>
              <a:t>MyDB</a:t>
            </a:r>
            <a:r>
              <a:rPr lang="en-US" sz="1800" b="0" i="0">
                <a:effectLst/>
                <a:latin typeface="SFMono-Regular"/>
              </a:rPr>
              <a:t> </a:t>
            </a:r>
            <a:r>
              <a:rPr lang="en-US" sz="1800" b="0" i="0">
                <a:solidFill>
                  <a:srgbClr val="0070C0"/>
                </a:solidFill>
                <a:effectLst/>
                <a:latin typeface="SFMono-Regular"/>
              </a:rPr>
              <a:t>SET HADR AVAILABILITY GROUP </a:t>
            </a:r>
            <a:r>
              <a:rPr lang="en-US" sz="1800" b="0" i="0">
                <a:effectLst/>
                <a:latin typeface="SFMono-Regular"/>
              </a:rPr>
              <a:t>= AG-2;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>
                <a:latin typeface="SFMono-Regular"/>
              </a:rPr>
              <a:t>Resume log backups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b="0" i="0">
                <a:effectLst/>
                <a:latin typeface="SFMono-Regular"/>
              </a:rPr>
              <a:t>Repeat for every database  (or automate it)</a:t>
            </a:r>
            <a:endParaRPr lang="en-US" sz="1800">
              <a:latin typeface="SFMono-Regular"/>
            </a:endParaRPr>
          </a:p>
          <a:p>
            <a:pPr marL="685800" lvl="1" indent="-342900">
              <a:buFont typeface="+mj-lt"/>
              <a:buAutoNum type="arabicPeriod"/>
            </a:pPr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21284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2805-B606-4D28-96F9-CE865A13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databases fit in an AG??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2B57B-20ED-447D-BBEF-9213545C3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00" y="1198574"/>
            <a:ext cx="8071200" cy="3690257"/>
          </a:xfrm>
        </p:spPr>
        <p:txBody>
          <a:bodyPr/>
          <a:lstStyle/>
          <a:p>
            <a:r>
              <a:rPr lang="en-US" sz="2000"/>
              <a:t>The maximum number of databases in an AG is “unlimited”</a:t>
            </a:r>
          </a:p>
          <a:p>
            <a:pPr lvl="1"/>
            <a:r>
              <a:rPr lang="en-US" sz="2000"/>
              <a:t>Up to the 32,767 database per instance limit</a:t>
            </a:r>
          </a:p>
          <a:p>
            <a:r>
              <a:rPr lang="en-US" sz="2000"/>
              <a:t>Microsoft </a:t>
            </a:r>
            <a:r>
              <a:rPr lang="en-US" sz="2000" b="1" i="1"/>
              <a:t>recommends</a:t>
            </a:r>
            <a:r>
              <a:rPr lang="en-US" sz="2000"/>
              <a:t> no more than 100 databases in an AG</a:t>
            </a:r>
          </a:p>
          <a:p>
            <a:pPr lvl="1"/>
            <a:r>
              <a:rPr lang="en-US" sz="2000"/>
              <a:t>All their test cases are built around a 100 database max</a:t>
            </a:r>
          </a:p>
          <a:p>
            <a:pPr lvl="1"/>
            <a:r>
              <a:rPr lang="en-US" sz="2000"/>
              <a:t>Azure SQL Managed Instance enforces 100 database limit</a:t>
            </a:r>
          </a:p>
          <a:p>
            <a:endParaRPr lang="en-US" sz="2000"/>
          </a:p>
          <a:p>
            <a:r>
              <a:rPr lang="en-US" sz="2800"/>
              <a:t>If you care about high availability, </a:t>
            </a:r>
            <a:br>
              <a:rPr lang="en-US" sz="2800"/>
            </a:br>
            <a:r>
              <a:rPr lang="en-US" sz="2800"/>
              <a:t>don’t put more than 100 databases in any AG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1799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836406-A99C-496D-A149-F12FB893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00" y="3493225"/>
            <a:ext cx="5826852" cy="770700"/>
          </a:xfrm>
        </p:spPr>
        <p:txBody>
          <a:bodyPr/>
          <a:lstStyle/>
          <a:p>
            <a:r>
              <a:rPr lang="en-US"/>
              <a:t>Making disruptive DDL &amp; DML changes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7638A4-C95A-4771-BF39-83F2F13E7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685" y="4256425"/>
            <a:ext cx="5962333" cy="388800"/>
          </a:xfrm>
        </p:spPr>
        <p:txBody>
          <a:bodyPr/>
          <a:lstStyle/>
          <a:p>
            <a:r>
              <a:rPr lang="en-US"/>
              <a:t>…and making them less disruptive</a:t>
            </a:r>
          </a:p>
        </p:txBody>
      </p:sp>
    </p:spTree>
    <p:extLst>
      <p:ext uri="{BB962C8B-B14F-4D97-AF65-F5344CB8AC3E}">
        <p14:creationId xmlns:p14="http://schemas.microsoft.com/office/powerpoint/2010/main" val="1456158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DFD-827B-4C72-A400-AABBA59B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99" y="536925"/>
            <a:ext cx="6560405" cy="397500"/>
          </a:xfrm>
        </p:spPr>
        <p:txBody>
          <a:bodyPr/>
          <a:lstStyle/>
          <a:p>
            <a:r>
              <a:rPr lang="en-US"/>
              <a:t>Disruptive DML &amp; DDL changes on an 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AEA2B-1FC7-4044-88D2-96A4D1201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/>
              <a:t>All changes are written to the transaction log </a:t>
            </a:r>
          </a:p>
          <a:p>
            <a:pPr lvl="1"/>
            <a:r>
              <a:rPr lang="en-US" sz="2000"/>
              <a:t>on Primary &amp; Secondaries</a:t>
            </a:r>
          </a:p>
          <a:p>
            <a:pPr lvl="1"/>
            <a:r>
              <a:rPr lang="en-US" sz="2000"/>
              <a:t>If a replica is synchronous commit the change is written to that transaction log before it’s considered committed.</a:t>
            </a:r>
          </a:p>
          <a:p>
            <a:r>
              <a:rPr lang="en-US" sz="2000"/>
              <a:t>Data is changed on Primary as part of the DML/DDL “like normal”</a:t>
            </a:r>
          </a:p>
          <a:p>
            <a:r>
              <a:rPr lang="en-US" sz="2000"/>
              <a:t>Change is redone from the secondary asynchronously</a:t>
            </a:r>
          </a:p>
          <a:p>
            <a:pPr lvl="1"/>
            <a:r>
              <a:rPr lang="en-US" sz="2000" b="1"/>
              <a:t>REDO IS ALWAYS ASYNC</a:t>
            </a:r>
            <a:r>
              <a:rPr lang="en-US" sz="2000"/>
              <a:t>, even on synchronous replicas</a:t>
            </a:r>
          </a:p>
          <a:p>
            <a:r>
              <a:rPr lang="en-US" sz="2000"/>
              <a:t>Readable secondaries always use Snapshot so Reads don’t block writes</a:t>
            </a:r>
          </a:p>
          <a:p>
            <a:r>
              <a:rPr lang="en-US" sz="2000"/>
              <a:t>DDL still needs (blocking) schema stability locks</a:t>
            </a:r>
          </a:p>
        </p:txBody>
      </p:sp>
    </p:spTree>
    <p:extLst>
      <p:ext uri="{BB962C8B-B14F-4D97-AF65-F5344CB8AC3E}">
        <p14:creationId xmlns:p14="http://schemas.microsoft.com/office/powerpoint/2010/main" val="306182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20E8-E352-420A-922C-F929913C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00" y="536925"/>
            <a:ext cx="8064400" cy="397500"/>
          </a:xfrm>
        </p:spPr>
        <p:txBody>
          <a:bodyPr/>
          <a:lstStyle/>
          <a:p>
            <a:r>
              <a:rPr lang="en-US"/>
              <a:t>The time Andy broke Stackoverflow.com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E89E-0A00-4A76-A4E0-85C61791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00" y="1198575"/>
            <a:ext cx="8071200" cy="3598014"/>
          </a:xfrm>
        </p:spPr>
        <p:txBody>
          <a:bodyPr>
            <a:normAutofit/>
          </a:bodyPr>
          <a:lstStyle/>
          <a:p>
            <a:r>
              <a:rPr lang="en-US" sz="2000"/>
              <a:t>During a maintenance window, the site was in read-only &amp; pointed at a readable secondary &amp; web servers in our DR location.</a:t>
            </a:r>
          </a:p>
          <a:p>
            <a:r>
              <a:rPr lang="en-US" sz="2000"/>
              <a:t>I was running DDL to remove SPARSE columns from some very large, very busy tables</a:t>
            </a:r>
          </a:p>
          <a:p>
            <a:r>
              <a:rPr lang="en-US" sz="2000"/>
              <a:t>Redo on the secondary began blocking….everyone</a:t>
            </a:r>
          </a:p>
          <a:p>
            <a:endParaRPr lang="en-US" sz="2000"/>
          </a:p>
          <a:p>
            <a:r>
              <a:rPr lang="en-US" sz="2000" b="0" i="0">
                <a:effectLst/>
                <a:latin typeface="SFMono-Regular"/>
              </a:rPr>
              <a:t>[Secondary] </a:t>
            </a:r>
            <a:r>
              <a:rPr lang="en-US" sz="2000" b="0" i="0">
                <a:solidFill>
                  <a:schemeClr val="accent1"/>
                </a:solidFill>
                <a:effectLst/>
                <a:latin typeface="SFMono-Regular"/>
              </a:rPr>
              <a:t>ALTER DATABASE </a:t>
            </a:r>
            <a:r>
              <a:rPr lang="en-US" sz="2000" b="0" i="0" err="1">
                <a:effectLst/>
                <a:latin typeface="SFMono-Regular"/>
              </a:rPr>
              <a:t>MyDB</a:t>
            </a:r>
            <a:r>
              <a:rPr lang="en-US" sz="2000" b="0" i="0">
                <a:effectLst/>
                <a:latin typeface="SFMono-Regular"/>
              </a:rPr>
              <a:t> </a:t>
            </a:r>
            <a:r>
              <a:rPr lang="en-US" sz="2000" b="0" i="0">
                <a:solidFill>
                  <a:schemeClr val="accent1"/>
                </a:solidFill>
                <a:effectLst/>
                <a:latin typeface="SFMono-Regular"/>
              </a:rPr>
              <a:t>SET HADR SUSPEND</a:t>
            </a:r>
            <a:r>
              <a:rPr lang="en-US" sz="2000" b="0" i="0">
                <a:effectLst/>
                <a:latin typeface="SFMono-Regular"/>
              </a:rPr>
              <a:t>;</a:t>
            </a:r>
          </a:p>
          <a:p>
            <a:r>
              <a:rPr lang="en-US" sz="2000">
                <a:latin typeface="SFMono-Regular"/>
              </a:rPr>
              <a:t>Make change</a:t>
            </a:r>
          </a:p>
          <a:p>
            <a:r>
              <a:rPr lang="en-US" sz="2000">
                <a:latin typeface="SFMono-Regular"/>
              </a:rPr>
              <a:t>Move traffic back to Primary</a:t>
            </a:r>
          </a:p>
          <a:p>
            <a:r>
              <a:rPr lang="en-US" sz="2000" b="0" i="0">
                <a:effectLst/>
                <a:latin typeface="SFMono-Regular"/>
              </a:rPr>
              <a:t>[Secondary] </a:t>
            </a:r>
            <a:r>
              <a:rPr lang="en-US" sz="2000" b="0" i="0">
                <a:solidFill>
                  <a:schemeClr val="accent1"/>
                </a:solidFill>
                <a:effectLst/>
                <a:latin typeface="SFMono-Regular"/>
              </a:rPr>
              <a:t>ALTER DATABASE </a:t>
            </a:r>
            <a:r>
              <a:rPr lang="en-US" sz="2000" b="0" i="0" err="1">
                <a:effectLst/>
                <a:latin typeface="SFMono-Regular"/>
              </a:rPr>
              <a:t>MyDB</a:t>
            </a:r>
            <a:r>
              <a:rPr lang="en-US" sz="2000" b="0" i="0">
                <a:effectLst/>
                <a:latin typeface="SFMono-Regular"/>
              </a:rPr>
              <a:t> </a:t>
            </a:r>
            <a:r>
              <a:rPr lang="en-US" sz="2000" b="0" i="0">
                <a:solidFill>
                  <a:schemeClr val="accent1"/>
                </a:solidFill>
                <a:effectLst/>
                <a:latin typeface="SFMono-Regular"/>
              </a:rPr>
              <a:t>SET HADR RESUME</a:t>
            </a:r>
            <a:r>
              <a:rPr lang="en-US" sz="2000" b="0" i="0">
                <a:effectLst/>
                <a:latin typeface="SFMono-Regular"/>
              </a:rPr>
              <a:t>;</a:t>
            </a:r>
            <a:endParaRPr lang="en-US" sz="2000">
              <a:latin typeface="SFMono-Regular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635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491700" y="3493225"/>
            <a:ext cx="5203200" cy="77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 Us Anything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491686" y="4256425"/>
            <a:ext cx="5203200" cy="3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 we’ll just chit-chat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subTitle" idx="1"/>
          </p:nvPr>
        </p:nvSpPr>
        <p:spPr>
          <a:xfrm>
            <a:off x="496900" y="4026325"/>
            <a:ext cx="3757500" cy="73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/>
            <a:r>
              <a:rPr lang="en-US" b="1" dirty="0"/>
              <a:t>Taryn Pratt  /  Andy Mallon  /  Aaron Bertrand</a:t>
            </a:r>
          </a:p>
          <a:p>
            <a:pPr marL="0" lvl="0" indent="0"/>
            <a:r>
              <a:rPr lang="en" dirty="0" err="1"/>
              <a:t>EightKB</a:t>
            </a:r>
            <a:r>
              <a:rPr lang="en" dirty="0"/>
              <a:t> : </a:t>
            </a:r>
            <a:r>
              <a:rPr lang="en-US" dirty="0"/>
              <a:t>2022-08-03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53163C-A357-E983-C9C5-1723D8E2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438" y="-91440"/>
            <a:ext cx="9337590" cy="52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2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E6FDE2B-1CF1-13BC-D160-EC8481C21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5" b="2755"/>
          <a:stretch/>
        </p:blipFill>
        <p:spPr>
          <a:xfrm>
            <a:off x="1115568" y="98363"/>
            <a:ext cx="6909748" cy="49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5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5005812-06EE-988A-7ACA-C72063D8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30" y="0"/>
            <a:ext cx="67525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54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4361-E9DB-7851-776A-A3FBC8F5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of Limited 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25EAB-CA54-6835-B661-6BFE1CF7D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be mindful of free space </a:t>
            </a:r>
          </a:p>
          <a:p>
            <a:pPr>
              <a:lnSpc>
                <a:spcPct val="114999"/>
              </a:lnSpc>
            </a:pPr>
            <a:r>
              <a:rPr lang="en-US"/>
              <a:t>Juggling all the things – using shrinking if needed</a:t>
            </a:r>
          </a:p>
          <a:p>
            <a:pPr>
              <a:lnSpc>
                <a:spcPct val="114999"/>
              </a:lnSpc>
            </a:pPr>
            <a:r>
              <a:rPr lang="en-US"/>
              <a:t>Patching and Upgrades can be challenging</a:t>
            </a:r>
          </a:p>
          <a:p>
            <a:pPr lvl="1">
              <a:lnSpc>
                <a:spcPct val="114999"/>
              </a:lnSpc>
            </a:pPr>
            <a:r>
              <a:rPr lang="en-US"/>
              <a:t>All traffic hitting a single server – total user connections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Monitoring and knowing your environment is critical</a:t>
            </a:r>
          </a:p>
        </p:txBody>
      </p:sp>
    </p:spTree>
    <p:extLst>
      <p:ext uri="{BB962C8B-B14F-4D97-AF65-F5344CB8AC3E}">
        <p14:creationId xmlns:p14="http://schemas.microsoft.com/office/powerpoint/2010/main" val="786404619"/>
      </p:ext>
    </p:extLst>
  </p:cSld>
  <p:clrMapOvr>
    <a:masterClrMapping/>
  </p:clrMapOvr>
</p:sld>
</file>

<file path=ppt/theme/theme1.xml><?xml version="1.0" encoding="utf-8"?>
<a:theme xmlns:a="http://schemas.openxmlformats.org/drawingml/2006/main" name="Stack Overflow">
  <a:themeElements>
    <a:clrScheme name="Simple Light">
      <a:dk1>
        <a:srgbClr val="2F3337"/>
      </a:dk1>
      <a:lt1>
        <a:srgbClr val="FFFFFF"/>
      </a:lt1>
      <a:dk2>
        <a:srgbClr val="222326"/>
      </a:dk2>
      <a:lt2>
        <a:srgbClr val="EEEEEE"/>
      </a:lt2>
      <a:accent1>
        <a:srgbClr val="F48024"/>
      </a:accent1>
      <a:accent2>
        <a:srgbClr val="2B2D6E"/>
      </a:accent2>
      <a:accent3>
        <a:srgbClr val="DB4343"/>
      </a:accent3>
      <a:accent4>
        <a:srgbClr val="6A737C"/>
      </a:accent4>
      <a:accent5>
        <a:srgbClr val="9199A1"/>
      </a:accent5>
      <a:accent6>
        <a:srgbClr val="0097A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15854</TotalTime>
  <Words>1472</Words>
  <Application>Microsoft Macintosh PowerPoint</Application>
  <PresentationFormat>On-screen Show (16:9)</PresentationFormat>
  <Paragraphs>223</Paragraphs>
  <Slides>57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SFMono-Regular</vt:lpstr>
      <vt:lpstr>Roboto Slab</vt:lpstr>
      <vt:lpstr>Source Sans Pro</vt:lpstr>
      <vt:lpstr>Pacifico</vt:lpstr>
      <vt:lpstr>Source Sans Pro SemiBold</vt:lpstr>
      <vt:lpstr>Stack Overflow</vt:lpstr>
      <vt:lpstr>Lessons Learned at Stack Overflow :  Availability Groups at Scale</vt:lpstr>
      <vt:lpstr>Who Are We?</vt:lpstr>
      <vt:lpstr>Overview</vt:lpstr>
      <vt:lpstr>Architecture</vt:lpstr>
      <vt:lpstr>How We Build It and Why</vt:lpstr>
      <vt:lpstr>PowerPoint Presentation</vt:lpstr>
      <vt:lpstr>PowerPoint Presentation</vt:lpstr>
      <vt:lpstr>PowerPoint Presentation</vt:lpstr>
      <vt:lpstr>Challenges of Limited Hardware</vt:lpstr>
      <vt:lpstr>Observability &amp; Performance</vt:lpstr>
      <vt:lpstr>Observability Tools</vt:lpstr>
      <vt:lpstr>OpServer</vt:lpstr>
      <vt:lpstr>PowerPoint Presentation</vt:lpstr>
      <vt:lpstr>PowerPoint Presentation</vt:lpstr>
      <vt:lpstr>PowerPoint Presentation</vt:lpstr>
      <vt:lpstr>AMtwo’s dba-database</vt:lpstr>
      <vt:lpstr>PowerPoint Presentation</vt:lpstr>
      <vt:lpstr>SQL Sentry</vt:lpstr>
      <vt:lpstr>PowerPoint Presentation</vt:lpstr>
      <vt:lpstr>SignalFX</vt:lpstr>
      <vt:lpstr>PowerPoint Presentation</vt:lpstr>
      <vt:lpstr>Other Internal Data / Tools</vt:lpstr>
      <vt:lpstr>Datadog</vt:lpstr>
      <vt:lpstr>Minimizing Database Load</vt:lpstr>
      <vt:lpstr>Minimizing Database Load</vt:lpstr>
      <vt:lpstr>PowerPoint Presentation</vt:lpstr>
      <vt:lpstr>PowerPoint Presentation</vt:lpstr>
      <vt:lpstr>PowerPoint Presentation</vt:lpstr>
      <vt:lpstr>Minimizing Database Load</vt:lpstr>
      <vt:lpstr>Other Best Practices We Violate</vt:lpstr>
      <vt:lpstr>Can’t Argue With Results</vt:lpstr>
      <vt:lpstr>2 Billion Page Views Per Month  @ 20 Milliseconds Each </vt:lpstr>
      <vt:lpstr>Can’t Argue With Results</vt:lpstr>
      <vt:lpstr>Current Failover Kludge</vt:lpstr>
      <vt:lpstr>Under Normal Operation</vt:lpstr>
      <vt:lpstr>PowerPoint Presentation</vt:lpstr>
      <vt:lpstr>During Patching</vt:lpstr>
      <vt:lpstr>PowerPoint Presentation</vt:lpstr>
      <vt:lpstr>During Patching</vt:lpstr>
      <vt:lpstr>PowerPoint Presentation</vt:lpstr>
      <vt:lpstr>Scalability Problems</vt:lpstr>
      <vt:lpstr>What happens when failing over an AG?</vt:lpstr>
      <vt:lpstr>Failing over an AG  with 380 databases</vt:lpstr>
      <vt:lpstr>Failing over an AG  with 380 databases</vt:lpstr>
      <vt:lpstr>Failing over an AG  with 380 databases</vt:lpstr>
      <vt:lpstr>PowerPoint Presentation</vt:lpstr>
      <vt:lpstr>Failing over an AG with 380 databases</vt:lpstr>
      <vt:lpstr>WTF happened?</vt:lpstr>
      <vt:lpstr>Can we make recovery faster?</vt:lpstr>
      <vt:lpstr>PowerPoint Presentation</vt:lpstr>
      <vt:lpstr>Break up one large AG into several smaller AGs</vt:lpstr>
      <vt:lpstr>How many databases fit in an AG??</vt:lpstr>
      <vt:lpstr>Making disruptive DDL &amp; DML changes</vt:lpstr>
      <vt:lpstr>Disruptive DML &amp; DDL changes on an AG</vt:lpstr>
      <vt:lpstr>The time Andy broke Stackoverflow.com</vt:lpstr>
      <vt:lpstr>Ask Us Anything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Learned at Stack Overflow :  Availability Groups at Scale</dc:title>
  <cp:lastModifiedBy>Aaron Bertrand</cp:lastModifiedBy>
  <cp:revision>2</cp:revision>
  <dcterms:modified xsi:type="dcterms:W3CDTF">2022-08-03T19:59:24Z</dcterms:modified>
</cp:coreProperties>
</file>